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9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301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30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4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Screenshot 2019-06-11 at 10.00.31.png" descr="Screenshot 2019-06-11 at 10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62" y="1065600"/>
            <a:ext cx="994429" cy="1517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ESS.png" descr="E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fit.mccode.org" TargetMode="External"/><Relationship Id="rId3" Type="http://schemas.openxmlformats.org/officeDocument/2006/relationships/hyperlink" Target="http://ifit.mccode.org/McStas.html" TargetMode="External"/><Relationship Id="rId4" Type="http://schemas.openxmlformats.org/officeDocument/2006/relationships/hyperlink" Target="http://ifit.mccode.org/Downloads/iFit.zip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imulation optimisation, brilliance basics,  FOM’s and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49808">
              <a:defRPr sz="6560"/>
            </a:pPr>
            <a:r>
              <a:t>Simulation optimisation, brilliance basics, </a:t>
            </a:r>
            <a:br/>
            <a:r>
              <a:t>FOM’s and tools</a:t>
            </a:r>
          </a:p>
        </p:txBody>
      </p:sp>
      <p:sp>
        <p:nvSpPr>
          <p:cNvPr id="317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t>Peter Willendrup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6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7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0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8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764" y="5038092"/>
            <a:ext cx="8613772" cy="122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9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9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402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9100" y="5072897"/>
            <a:ext cx="8081100" cy="143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9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A good optic maximises transfer of brilli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optic maximises </a:t>
            </a:r>
            <a:r>
              <a:rPr i="1"/>
              <a:t>transfer</a:t>
            </a:r>
            <a:r>
              <a:t> of brilliance</a:t>
            </a:r>
          </a:p>
        </p:txBody>
      </p:sp>
      <p:sp>
        <p:nvSpPr>
          <p:cNvPr id="412" name="Example, elliptic guide designed by guide_bot                     See Thursday talk by Mads Bertelse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Example, elliptic guide designed by guide_bot</a:t>
            </a:r>
            <a:br/>
            <a:r>
              <a:t>                    See Thursday talk by Mads Bertelsen</a:t>
            </a:r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4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719242" y="2465056"/>
            <a:ext cx="5322390" cy="37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80" b="28902"/>
          <a:stretch>
            <a:fillRect/>
          </a:stretch>
        </p:blipFill>
        <p:spPr>
          <a:xfrm>
            <a:off x="7237121" y="1492474"/>
            <a:ext cx="4496026" cy="4833559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Line"/>
          <p:cNvSpPr/>
          <p:nvPr/>
        </p:nvSpPr>
        <p:spPr>
          <a:xfrm>
            <a:off x="2148879" y="2123269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  <p:sp>
        <p:nvSpPr>
          <p:cNvPr id="419" name="BTsimple, measures phase space before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before optic…</a:t>
            </a:r>
            <a:br/>
          </a:p>
        </p:txBody>
      </p:sp>
      <p:sp>
        <p:nvSpPr>
          <p:cNvPr id="4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1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2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BTsimple, measures phase space before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optic…</a:t>
            </a:r>
            <a:br/>
          </a:p>
        </p:txBody>
      </p:sp>
      <p:sp>
        <p:nvSpPr>
          <p:cNvPr id="4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7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8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30" name="Line"/>
          <p:cNvSpPr/>
          <p:nvPr/>
        </p:nvSpPr>
        <p:spPr>
          <a:xfrm flipH="1">
            <a:off x="4740522" y="1476245"/>
            <a:ext cx="3394412" cy="7160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1" name="Spatial ranges"/>
          <p:cNvSpPr txBox="1"/>
          <p:nvPr/>
        </p:nvSpPr>
        <p:spPr>
          <a:xfrm>
            <a:off x="8242979" y="1346374"/>
            <a:ext cx="131177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Spatial ranges</a:t>
            </a:r>
          </a:p>
        </p:txBody>
      </p:sp>
      <p:sp>
        <p:nvSpPr>
          <p:cNvPr id="432" name="Line"/>
          <p:cNvSpPr/>
          <p:nvPr/>
        </p:nvSpPr>
        <p:spPr>
          <a:xfrm flipH="1" flipV="1">
            <a:off x="4684734" y="2711137"/>
            <a:ext cx="3138658" cy="11718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3" name="Spectral range"/>
          <p:cNvSpPr txBox="1"/>
          <p:nvPr/>
        </p:nvSpPr>
        <p:spPr>
          <a:xfrm>
            <a:off x="7970658" y="3794430"/>
            <a:ext cx="133429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Spectral range</a:t>
            </a:r>
          </a:p>
        </p:txBody>
      </p:sp>
      <p:sp>
        <p:nvSpPr>
          <p:cNvPr id="434" name="Line"/>
          <p:cNvSpPr/>
          <p:nvPr/>
        </p:nvSpPr>
        <p:spPr>
          <a:xfrm flipV="1">
            <a:off x="2091357" y="2993511"/>
            <a:ext cx="1" cy="223148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Directional range"/>
          <p:cNvSpPr txBox="1"/>
          <p:nvPr/>
        </p:nvSpPr>
        <p:spPr>
          <a:xfrm>
            <a:off x="1745953" y="5406406"/>
            <a:ext cx="154880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Directional range</a:t>
            </a:r>
          </a:p>
        </p:txBody>
      </p:sp>
      <p:sp>
        <p:nvSpPr>
          <p:cNvPr id="436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BTsimple, measures phase space before and after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optic…</a:t>
            </a:r>
            <a:br/>
          </a:p>
        </p:txBody>
      </p:sp>
      <p:sp>
        <p:nvSpPr>
          <p:cNvPr id="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41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44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45" name="Line"/>
          <p:cNvSpPr/>
          <p:nvPr/>
        </p:nvSpPr>
        <p:spPr>
          <a:xfrm>
            <a:off x="8846044" y="2547876"/>
            <a:ext cx="1" cy="14958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6" name="Same phase-space element and identical binning…"/>
          <p:cNvSpPr txBox="1"/>
          <p:nvPr/>
        </p:nvSpPr>
        <p:spPr>
          <a:xfrm>
            <a:off x="9261839" y="3031011"/>
            <a:ext cx="2542878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Same phase-space element</a:t>
            </a:r>
            <a:br/>
            <a:r>
              <a:t>and identical binning…</a:t>
            </a:r>
          </a:p>
        </p:txBody>
      </p:sp>
      <p:sp>
        <p:nvSpPr>
          <p:cNvPr id="447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BTsimple, measures phase space before and after optic,  calculates transferred fraction as fct. of wavelength: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optic, </a:t>
            </a:r>
            <a:br/>
            <a:r>
              <a:t>calculates transferred fraction as fct. of wavelength: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  <a:p>
            <a:pPr>
              <a:defRPr b="1"/>
            </a:pPr>
            <a:r>
              <a:t>Performs piece-wise division of the bins w. </a:t>
            </a:r>
            <a:br/>
            <a:r>
              <a:t>error propagation  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52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Screen Shot 2021-04-13 at 20.10.58.png" descr="Screen Shot 2021-04-13 at 20.1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2551" y="636939"/>
            <a:ext cx="4547473" cy="6182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55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56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57" name="3."/>
          <p:cNvSpPr txBox="1"/>
          <p:nvPr/>
        </p:nvSpPr>
        <p:spPr>
          <a:xfrm>
            <a:off x="10700891" y="1806194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3.</a:t>
            </a:r>
          </a:p>
        </p:txBody>
      </p:sp>
      <p:sp>
        <p:nvSpPr>
          <p:cNvPr id="458" name="Line"/>
          <p:cNvSpPr/>
          <p:nvPr/>
        </p:nvSpPr>
        <p:spPr>
          <a:xfrm flipV="1">
            <a:off x="5060169" y="5553805"/>
            <a:ext cx="2392276" cy="86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9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321" name="Optimising your simulation (statistics etc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Optimising your simulation (statistics etc.)</a:t>
            </a:r>
          </a:p>
          <a:p>
            <a:pPr lvl="1">
              <a:buChar char="•"/>
            </a:pPr>
            <a:r>
              <a:t>Variance reduction / biasing</a:t>
            </a:r>
          </a:p>
          <a:p>
            <a:pPr lvl="1">
              <a:buChar char="•"/>
            </a:pPr>
          </a:p>
          <a:p>
            <a:pPr/>
            <a:r>
              <a:t>Source brilliance and brilliance transfer</a:t>
            </a:r>
          </a:p>
          <a:p>
            <a:pPr/>
          </a:p>
          <a:p>
            <a:pPr/>
            <a:r>
              <a:t>Deciding for a figure of merit</a:t>
            </a:r>
          </a:p>
          <a:p>
            <a:pPr/>
          </a:p>
          <a:p>
            <a:pPr/>
            <a:r>
              <a:t>Tools: scans, iFit and guide_bot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creen Shot 2021-04-13 at 20.23.20.png" descr="Screen Shot 2021-04-13 at 20.2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19" y="-181288"/>
            <a:ext cx="12403248" cy="747191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BTsimple example output"/>
          <p:cNvSpPr txBox="1"/>
          <p:nvPr>
            <p:ph type="body" sz="quarter" idx="1"/>
          </p:nvPr>
        </p:nvSpPr>
        <p:spPr>
          <a:xfrm>
            <a:off x="7203074" y="5012746"/>
            <a:ext cx="3397072" cy="316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/>
              <a:t>BTsimple</a:t>
            </a:r>
            <a:r>
              <a:t> example output</a:t>
            </a:r>
          </a:p>
        </p:txBody>
      </p:sp>
      <p:sp>
        <p:nvSpPr>
          <p:cNvPr id="4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Line"/>
          <p:cNvSpPr/>
          <p:nvPr/>
        </p:nvSpPr>
        <p:spPr>
          <a:xfrm flipH="1">
            <a:off x="5184803" y="5177690"/>
            <a:ext cx="1925912" cy="25617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5" name="Line"/>
          <p:cNvSpPr/>
          <p:nvPr/>
        </p:nvSpPr>
        <p:spPr>
          <a:xfrm flipH="1" flipV="1">
            <a:off x="4801058" y="4014665"/>
            <a:ext cx="2319959" cy="117376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6" name="Line"/>
          <p:cNvSpPr/>
          <p:nvPr/>
        </p:nvSpPr>
        <p:spPr>
          <a:xfrm flipH="1" flipV="1">
            <a:off x="3879839" y="2294804"/>
            <a:ext cx="3201047" cy="285705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7" name="1"/>
          <p:cNvSpPr txBox="1"/>
          <p:nvPr/>
        </p:nvSpPr>
        <p:spPr>
          <a:xfrm>
            <a:off x="3800530" y="1404665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8" name="2"/>
          <p:cNvSpPr txBox="1"/>
          <p:nvPr/>
        </p:nvSpPr>
        <p:spPr>
          <a:xfrm>
            <a:off x="3800530" y="3116843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800530" y="5552194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What to optimise? Figure of merit requires though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optimise? Figure of merit requires thought…</a:t>
            </a:r>
          </a:p>
        </p:txBody>
      </p:sp>
      <p:sp>
        <p:nvSpPr>
          <p:cNvPr id="472" name="Brilliance-transfer is probably a good quantity to think of, yet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Brilliance-transfer is probably a good quantity to think of, yet…</a:t>
            </a:r>
          </a:p>
          <a:p>
            <a:pPr/>
          </a:p>
          <a:p>
            <a:pPr/>
          </a:p>
          <a:p>
            <a:pPr/>
            <a:r>
              <a:t>Also, a case-specific FOM should be chosen</a:t>
            </a:r>
          </a:p>
          <a:p>
            <a:pPr lvl="2"/>
            <a:r>
              <a:t>Usually not a matter of simply maximising SP flux…</a:t>
            </a:r>
          </a:p>
          <a:p>
            <a:pPr lvl="2"/>
            <a:r>
              <a:t>Depends strongly on the science to be done</a:t>
            </a:r>
          </a:p>
          <a:p>
            <a:pPr lvl="3">
              <a:buChar char="•"/>
            </a:pPr>
            <a:r>
              <a:t>Typical sample size, needed q and E resolution etc.</a:t>
            </a:r>
          </a:p>
          <a:p>
            <a:pPr lvl="3">
              <a:buChar char="•"/>
            </a:pPr>
            <a:r>
              <a:t>Relevant wavelength-band, needed dynamical range, needed resolution</a:t>
            </a:r>
          </a:p>
          <a:p>
            <a:pPr lvl="3">
              <a:buChar char="•"/>
            </a:pPr>
            <a:r>
              <a:t>Cost (e.g. in the form of shielding requirements, guide coatings)</a:t>
            </a:r>
          </a:p>
          <a:p>
            <a:pPr lvl="2"/>
          </a:p>
          <a:p>
            <a:pPr lvl="2"/>
          </a:p>
          <a:p>
            <a:pPr/>
            <a:r>
              <a:t>See parallel sessions!</a:t>
            </a:r>
          </a:p>
        </p:txBody>
      </p:sp>
      <p:sp>
        <p:nvSpPr>
          <p:cNvPr id="4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4480" y="619125"/>
            <a:ext cx="1037470" cy="79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roup"/>
          <p:cNvGrpSpPr/>
          <p:nvPr/>
        </p:nvGrpSpPr>
        <p:grpSpPr>
          <a:xfrm>
            <a:off x="850143" y="824300"/>
            <a:ext cx="7690260" cy="5781876"/>
            <a:chOff x="0" y="0"/>
            <a:chExt cx="7690258" cy="5781874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7690259" cy="57818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7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35" y="68552"/>
              <a:ext cx="7453188" cy="5644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9" name="FOM examples for different types of instruments"/>
          <p:cNvSpPr txBox="1"/>
          <p:nvPr>
            <p:ph type="title"/>
          </p:nvPr>
        </p:nvSpPr>
        <p:spPr>
          <a:xfrm>
            <a:off x="2186526" y="-34755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FOM examples for different types of instruments</a:t>
            </a:r>
          </a:p>
        </p:txBody>
      </p:sp>
      <p:sp>
        <p:nvSpPr>
          <p:cNvPr id="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3" name="Group"/>
          <p:cNvGrpSpPr/>
          <p:nvPr/>
        </p:nvGrpSpPr>
        <p:grpSpPr>
          <a:xfrm>
            <a:off x="7713311" y="620478"/>
            <a:ext cx="4317047" cy="3410054"/>
            <a:chOff x="0" y="0"/>
            <a:chExt cx="4317046" cy="3410053"/>
          </a:xfrm>
        </p:grpSpPr>
        <p:sp>
          <p:nvSpPr>
            <p:cNvPr id="481" name="Rectangle"/>
            <p:cNvSpPr/>
            <p:nvPr/>
          </p:nvSpPr>
          <p:spPr>
            <a:xfrm>
              <a:off x="0" y="0"/>
              <a:ext cx="4317047" cy="341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82" name="Frascati-paper.png" descr="Frascati-pap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0" y="15575"/>
              <a:ext cx="4302526" cy="3384655"/>
            </a:xfrm>
            <a:prstGeom prst="rect">
              <a:avLst/>
            </a:prstGeom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</p:pic>
      </p:grpSp>
      <p:sp>
        <p:nvSpPr>
          <p:cNvPr id="484" name="Crawford, R. K., Arai, M., Carlile, C., Chapon, L., Granroth, G., Langridge, S., ... Wiedenmann, A. (2009, Aug 26). Long-Pulse Neutron Instrumentation Workshop, August 26-28, 2009.  (Oak Ridge National Laboratory ed.) Oak Ridge, USA."/>
          <p:cNvSpPr txBox="1"/>
          <p:nvPr/>
        </p:nvSpPr>
        <p:spPr>
          <a:xfrm>
            <a:off x="551241" y="6536784"/>
            <a:ext cx="11326038" cy="32563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100"/>
            </a:pPr>
            <a:r>
              <a:t>Crawford, R. K., Arai, M., Carlile, C., Chapon, L., Granroth, G., Langridge, S., ... Wiedenmann, A. (2009, Aug 26). Long-Pulse Neutron Instrumentation Workshop, August 26-28, 2009. </a:t>
            </a:r>
            <a:br/>
            <a:r>
              <a:t>(Oak Ridge National Laboratory ed.) Oak Ridge, USA.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arameter-var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Parameter-variation</a:t>
            </a:r>
          </a:p>
        </p:txBody>
      </p:sp>
      <p:sp>
        <p:nvSpPr>
          <p:cNvPr id="487" name="mcrun and mcgui provi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4240" indent="-174240" defTabSz="804672">
              <a:spcBef>
                <a:spcPts val="300"/>
              </a:spcBef>
              <a:defRPr sz="1584"/>
            </a:pPr>
            <a:r>
              <a:t>mcrun and mcgui provide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Simple equidistant line-scans or colinear scans</a:t>
            </a:r>
            <a:br/>
            <a:r>
              <a:t>par=a,b -N k.     /  par1=a,b par2=c,d -Nk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mcrun further provides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-L list mode  (can be non-equidistant, user chooses order, still a form of scan)</a:t>
            </a:r>
            <a:br/>
            <a:r>
              <a:t>par1=a,b,c,d,e,f  par2=g,h,i,j,k,l  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Run your simulations via iFit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http://ifit.mccode.org</a:t>
            </a:r>
            <a:r>
              <a:t> - see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http://ifit.mccode.org/McStas.html</a:t>
            </a:r>
            <a:r>
              <a:t> 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McStas simulation becomes an </a:t>
            </a:r>
            <a:r>
              <a:rPr b="1"/>
              <a:t>object function</a:t>
            </a:r>
            <a:r>
              <a:t>, monitor(s) an </a:t>
            </a:r>
            <a:r>
              <a:rPr b="1"/>
              <a:t>optimisation criterion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Includes a host of different optimisers, e.g. particle swarms in parameter-space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Matlab-based, perform calculations based on monitor outputs (!! use Matlab &lt;= 2017b !!)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Can work as a recompiled binary, but not as stable as a pure Matlab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Use official distribution package from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http://ifit.mccode.org/Downloads/iFit.zip</a:t>
            </a:r>
            <a:r>
              <a:t>, GitHub code </a:t>
            </a:r>
            <a:br/>
            <a:r>
              <a:t>is too ‘bleeding edge’</a:t>
            </a:r>
            <a:br/>
            <a:br/>
            <a:br/>
            <a:r>
              <a:t>guide_bot tool is built on iFit, see Thursday talk. Mads recommends Matlab 2012 and iFit 1.3… </a:t>
            </a:r>
          </a:p>
        </p:txBody>
      </p:sp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Line"/>
          <p:cNvSpPr/>
          <p:nvPr/>
        </p:nvSpPr>
        <p:spPr>
          <a:xfrm>
            <a:off x="2547092" y="5674165"/>
            <a:ext cx="1" cy="3168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90" name="iFit_McStas_optimize.png" descr="iFit_McStas_optimi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2248" y="83154"/>
            <a:ext cx="3062966" cy="2912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Fit-logo.png" descr="iFit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44396" y="3894419"/>
            <a:ext cx="981816" cy="54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By now you have been presented with most of the bricks…"/>
          <p:cNvSpPr txBox="1"/>
          <p:nvPr>
            <p:ph type="title"/>
          </p:nvPr>
        </p:nvSpPr>
        <p:spPr>
          <a:xfrm>
            <a:off x="1774725" y="994416"/>
            <a:ext cx="9312376" cy="404428"/>
          </a:xfrm>
          <a:prstGeom prst="rect">
            <a:avLst/>
          </a:prstGeom>
        </p:spPr>
        <p:txBody>
          <a:bodyPr/>
          <a:lstStyle>
            <a:lvl1pPr defTabSz="795527">
              <a:defRPr sz="2610"/>
            </a:lvl1pPr>
          </a:lstStyle>
          <a:p>
            <a:pPr/>
            <a:r>
              <a:t>By now you have been presented with most of the bricks…</a:t>
            </a:r>
          </a:p>
        </p:txBody>
      </p:sp>
      <p:sp>
        <p:nvSpPr>
          <p:cNvPr id="494" name="Next, let’s apply them to your specific problem…"/>
          <p:cNvSpPr txBox="1"/>
          <p:nvPr>
            <p:ph type="body" sz="quarter" idx="1"/>
          </p:nvPr>
        </p:nvSpPr>
        <p:spPr>
          <a:xfrm>
            <a:off x="1625908" y="4347405"/>
            <a:ext cx="9312376" cy="404428"/>
          </a:xfrm>
          <a:prstGeom prst="rect">
            <a:avLst/>
          </a:prstGeom>
        </p:spPr>
        <p:txBody>
          <a:bodyPr/>
          <a:lstStyle/>
          <a:p>
            <a:pPr/>
            <a:r>
              <a:t>Next, let’s apply them to your specific problem…</a:t>
            </a:r>
          </a:p>
        </p:txBody>
      </p:sp>
      <p:sp>
        <p:nvSpPr>
          <p:cNvPr id="4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459" y="4828358"/>
            <a:ext cx="2610337" cy="163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9537" t="28983" r="0" b="28983"/>
          <a:stretch>
            <a:fillRect/>
          </a:stretch>
        </p:blipFill>
        <p:spPr>
          <a:xfrm>
            <a:off x="3804482" y="1529259"/>
            <a:ext cx="5383616" cy="2737108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Arrow"/>
          <p:cNvSpPr/>
          <p:nvPr/>
        </p:nvSpPr>
        <p:spPr>
          <a:xfrm rot="5402468">
            <a:off x="6943562" y="4396326"/>
            <a:ext cx="394212" cy="291401"/>
          </a:xfrm>
          <a:prstGeom prst="rightArrow">
            <a:avLst>
              <a:gd name="adj1" fmla="val 32000"/>
              <a:gd name="adj2" fmla="val 865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325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 </a:t>
            </a:r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Use </a:t>
            </a:r>
            <a:r>
              <a:rPr i="1" sz="1843"/>
              <a:t>concentric</a:t>
            </a:r>
            <a:r>
              <a:rPr sz="1843"/>
              <a:t> geometry / Union concept for sample env</a:t>
            </a:r>
            <a:endParaRPr sz="1843"/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Source-term backgrounds are an MCNP-orientend problem</a:t>
            </a:r>
            <a:br/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29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All of this can be considered “variance reduction”…"/>
          <p:cNvSpPr txBox="1"/>
          <p:nvPr/>
        </p:nvSpPr>
        <p:spPr>
          <a:xfrm>
            <a:off x="1908643" y="5713496"/>
            <a:ext cx="6460605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  <p:sp>
        <p:nvSpPr>
          <p:cNvPr id="335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arallelisation for better stats, brute-force… Which hammer?"/>
          <p:cNvSpPr txBox="1"/>
          <p:nvPr>
            <p:ph type="title"/>
          </p:nvPr>
        </p:nvSpPr>
        <p:spPr>
          <a:xfrm>
            <a:off x="1927209" y="444461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Parallelisation for better</a:t>
            </a:r>
            <a:br/>
            <a:r>
              <a:t>stats, brute-force…</a:t>
            </a:r>
            <a:br/>
            <a:r>
              <a:t>Which hammer?</a:t>
            </a:r>
          </a:p>
        </p:txBody>
      </p:sp>
      <p:sp>
        <p:nvSpPr>
          <p:cNvPr id="338" name="Use MPI parallelisation - included in macOS install from 2.4, easy to get on Linux… Ready to roll on IDAa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Use </a:t>
            </a:r>
            <a:r>
              <a:rPr b="1"/>
              <a:t>MPI</a:t>
            </a:r>
            <a:r>
              <a:t> parallelisation - included in macOS install from 2.4, easy to get on Linux… </a:t>
            </a:r>
            <a:r>
              <a:rPr b="1"/>
              <a:t>Ready to roll on IDAaaS</a:t>
            </a:r>
            <a:r>
              <a:t>.</a:t>
            </a:r>
            <a:br/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Choice of compiler and optimisation flags can at times give ~a factor of 2 in speed, clang vs gcc vs Intel C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Think of moving to McStas 3.0 and GPU’s could help you… </a:t>
            </a:r>
            <a:br/>
            <a:r>
              <a:t>(see thursday talk / demo)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Always</a:t>
            </a:r>
            <a:r>
              <a:t> consider if you are asking the right question if runtimes reach days/weeks… </a:t>
            </a:r>
            <a:r>
              <a:rPr b="1"/>
              <a:t>Pick the right hammer!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Sledge-hammer / brute force!"/>
          <p:cNvSpPr txBox="1"/>
          <p:nvPr/>
        </p:nvSpPr>
        <p:spPr>
          <a:xfrm>
            <a:off x="1908643" y="5980972"/>
            <a:ext cx="38807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Sledge-hammer / brute force!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0" y="188035"/>
            <a:ext cx="2058119" cy="1380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45" t="35889" r="37711" b="0"/>
          <a:stretch>
            <a:fillRect/>
          </a:stretch>
        </p:blipFill>
        <p:spPr>
          <a:xfrm>
            <a:off x="5295899" y="187753"/>
            <a:ext cx="1587450" cy="138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754" y="106464"/>
            <a:ext cx="2058120" cy="154359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Line"/>
          <p:cNvSpPr/>
          <p:nvPr/>
        </p:nvSpPr>
        <p:spPr>
          <a:xfrm flipV="1">
            <a:off x="7098042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5" name="Line"/>
          <p:cNvSpPr/>
          <p:nvPr/>
        </p:nvSpPr>
        <p:spPr>
          <a:xfrm flipV="1">
            <a:off x="9383873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70605" y="4222176"/>
            <a:ext cx="1037469" cy="79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7082" y="5408807"/>
            <a:ext cx="1296955" cy="97271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+"/>
          <p:cNvSpPr txBox="1"/>
          <p:nvPr/>
        </p:nvSpPr>
        <p:spPr>
          <a:xfrm>
            <a:off x="11190282" y="5035561"/>
            <a:ext cx="19811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1516394" y="933487"/>
            <a:ext cx="9146512" cy="537401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1518860" y="903878"/>
            <a:ext cx="9141580" cy="5405348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1517783" y="1136665"/>
            <a:ext cx="9143735" cy="516842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6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